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507" r:id="rId2"/>
    <p:sldId id="472" r:id="rId3"/>
    <p:sldId id="478" r:id="rId4"/>
    <p:sldId id="479" r:id="rId5"/>
    <p:sldId id="481" r:id="rId6"/>
    <p:sldId id="482" r:id="rId7"/>
    <p:sldId id="509" r:id="rId8"/>
    <p:sldId id="510" r:id="rId9"/>
    <p:sldId id="480" r:id="rId10"/>
    <p:sldId id="485" r:id="rId11"/>
    <p:sldId id="490" r:id="rId12"/>
    <p:sldId id="486" r:id="rId13"/>
    <p:sldId id="487" r:id="rId14"/>
    <p:sldId id="491" r:id="rId15"/>
    <p:sldId id="504" r:id="rId16"/>
    <p:sldId id="477" r:id="rId17"/>
    <p:sldId id="488" r:id="rId18"/>
    <p:sldId id="500" r:id="rId19"/>
    <p:sldId id="508" r:id="rId20"/>
    <p:sldId id="495" r:id="rId21"/>
    <p:sldId id="503" r:id="rId22"/>
    <p:sldId id="501" r:id="rId23"/>
    <p:sldId id="496" r:id="rId24"/>
    <p:sldId id="497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5934"/>
  </p:normalViewPr>
  <p:slideViewPr>
    <p:cSldViewPr snapToGrid="0" snapToObjects="1">
      <p:cViewPr varScale="1">
        <p:scale>
          <a:sx n="113" d="100"/>
          <a:sy n="113" d="100"/>
        </p:scale>
        <p:origin x="42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EC079-E06C-474C-8277-69369FFD99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78D1C48-0184-1743-975D-B3876E58A5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F36599-D5C5-B447-8D97-22196C37C9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97960-ADD9-D94D-ABCD-F4E89471044B}" type="datetimeFigureOut">
              <a:rPr lang="en-US" smtClean="0"/>
              <a:t>4/12/22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D5637-CAF4-474C-9296-6FB9127B6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EB6AA3-3C76-EB40-8999-7D1C2BA687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6B319-B2CF-8D46-9EBC-8794F44998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5648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B9792-B64D-F346-A2DC-C92C9D2BAE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F37191-60B8-F941-9C6E-C180B63557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0571EE-782F-0B41-8C25-5276BBC461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97960-ADD9-D94D-ABCD-F4E89471044B}" type="datetimeFigureOut">
              <a:rPr lang="en-US" smtClean="0"/>
              <a:t>4/12/22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B45E75-EFBA-1E45-A8C5-E4244DA124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4466F3-C4B2-6945-B080-7BB577046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6B319-B2CF-8D46-9EBC-8794F44998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4923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EE9CD07-026B-1941-96A5-FE95A1F7AAE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3B09CF-5678-B647-B103-FBDDA2A3E6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827584-191F-CC4A-B5FC-6CDDEBAD37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97960-ADD9-D94D-ABCD-F4E89471044B}" type="datetimeFigureOut">
              <a:rPr lang="en-US" smtClean="0"/>
              <a:t>4/12/22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F43396-D457-1041-AE13-9507D38701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C63937-AF72-614B-B411-FF14103658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6B319-B2CF-8D46-9EBC-8794F44998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6617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A3FE38-EE13-9846-9396-8469C9E880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30EAB9-4785-2844-BFA9-1649A75457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614D8D-84FA-EF4E-8B32-31D30BE5A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97960-ADD9-D94D-ABCD-F4E89471044B}" type="datetimeFigureOut">
              <a:rPr lang="en-US" smtClean="0"/>
              <a:t>4/12/22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5C2BAC-C7C6-D543-9B62-5821CD7888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DB5B73-D7BC-144E-9A10-075915C69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6B319-B2CF-8D46-9EBC-8794F44998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5543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CD281-DB8C-874C-8CB9-5CC0197B52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EC28BE-88E7-A843-A608-FF6C04BA90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2F8AC9-C05B-D344-9462-385E9505B1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97960-ADD9-D94D-ABCD-F4E89471044B}" type="datetimeFigureOut">
              <a:rPr lang="en-US" smtClean="0"/>
              <a:t>4/12/22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6BA22B-70A3-A443-82B9-3BAF54B077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7F02DC-A15C-0142-82EA-E31207AC44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6B319-B2CF-8D46-9EBC-8794F44998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0422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6C809-880E-9A48-A80C-32BEA1305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D13C76-65EE-8E41-8786-C406892449F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47B3BC-AD61-AE45-A83B-398B29D2E1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80290A-6921-FB4C-96C4-F5508C3C3A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97960-ADD9-D94D-ABCD-F4E89471044B}" type="datetimeFigureOut">
              <a:rPr lang="en-US" smtClean="0"/>
              <a:t>4/12/22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540C39-81DC-3147-87F3-86F430BB6C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7AAA05-FE53-A84C-B63A-E81C10AB3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6B319-B2CF-8D46-9EBC-8794F44998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3855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41AB1-B411-5748-B36F-4C3A3014BD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31DE07-B852-474B-BA7B-5315A6871C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9CE828-DCD6-C94F-9AD8-F362792B2E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C2E748D-0891-CE4C-8556-815DE15789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6163B59-4167-9C4D-8F07-B4D58C4D6CF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90D0DB8-D4A3-AC40-A538-665BF1DEB3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97960-ADD9-D94D-ABCD-F4E89471044B}" type="datetimeFigureOut">
              <a:rPr lang="en-US" smtClean="0"/>
              <a:t>4/12/22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D8C5569-B640-454E-8002-51E64856F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6481F70-3895-694F-A099-BEECFC73B9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6B319-B2CF-8D46-9EBC-8794F44998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47262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4DE1B-7BA5-664C-8CBE-A6031B7E8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19CD0B-13DD-C147-B555-41483F1858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97960-ADD9-D94D-ABCD-F4E89471044B}" type="datetimeFigureOut">
              <a:rPr lang="en-US" smtClean="0"/>
              <a:t>4/12/22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602605-AA5F-4A41-ACA5-506F674283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F67C9C-8B6B-B645-B17F-23AEEE404C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6B319-B2CF-8D46-9EBC-8794F44998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5514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09D168A-3419-C849-BA26-60903B677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97960-ADD9-D94D-ABCD-F4E89471044B}" type="datetimeFigureOut">
              <a:rPr lang="en-US" smtClean="0"/>
              <a:t>4/12/22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4A5DAE2-C4A8-234A-9D22-3EDFCC08C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3D06DA-E94F-2944-BE6F-F37E0FA400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6B319-B2CF-8D46-9EBC-8794F44998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9852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EEE0C3-222F-0A40-861B-3F7540E007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AB7768-F194-3448-A41E-5655CF3936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9A0AAC-BE14-AF48-96BE-7901A50249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BD50B5-588A-1741-B65A-DA47D0B903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97960-ADD9-D94D-ABCD-F4E89471044B}" type="datetimeFigureOut">
              <a:rPr lang="en-US" smtClean="0"/>
              <a:t>4/12/22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5AA08A-A531-6B47-AB8F-E224B529D9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FD4B89-BD60-BB4E-91D5-EDE84DB82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6B319-B2CF-8D46-9EBC-8794F44998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3539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C99074-C587-A94A-917D-8686F1D157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A99C4CC-13E7-0045-8930-C0E9A8D7ED1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1305C1-E5BF-1A44-9290-406AB0A7E6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5989DA-5AFF-8C4A-929B-5C8E827A46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97960-ADD9-D94D-ABCD-F4E89471044B}" type="datetimeFigureOut">
              <a:rPr lang="en-US" smtClean="0"/>
              <a:t>4/12/22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A5C1E9-0435-F94F-8F79-109D4C30DE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BA356E-8E73-054A-B369-281BACD2D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6B319-B2CF-8D46-9EBC-8794F44998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4883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D59E7EF-8841-0E4D-B29C-278C74816E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34844B-0F37-4040-8423-20CBA77204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0D837C-C05A-4E41-BE02-BE92BB7732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D97960-ADD9-D94D-ABCD-F4E89471044B}" type="datetimeFigureOut">
              <a:rPr lang="en-US" smtClean="0"/>
              <a:t>4/12/22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9E54C0-073A-0148-9C5C-A68F4ECA7A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A35227-0499-3440-8488-66AB730BA2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A6B319-B2CF-8D46-9EBC-8794F44998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9348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pubchem.ncbi.nlm.nih.gov/compound/Methyl-decanoate" TargetMode="External"/><Relationship Id="rId2" Type="http://schemas.openxmlformats.org/officeDocument/2006/relationships/hyperlink" Target="https://pubchem.ncbi.nlm.nih.gov/compound/2969#section=3D-Conformer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ccdc.cam.ac.uk/structures/search?id=doi:10.5517/cc5l8ff" TargetMode="External"/><Relationship Id="rId4" Type="http://schemas.openxmlformats.org/officeDocument/2006/relationships/hyperlink" Target="https://pubchem.ncbi.nlm.nih.gov/#query=glycerol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5604AEAE-427D-0346-A396-59BF277FEDFE}"/>
              </a:ext>
            </a:extLst>
          </p:cNvPr>
          <p:cNvSpPr txBox="1">
            <a:spLocks/>
          </p:cNvSpPr>
          <p:nvPr/>
        </p:nvSpPr>
        <p:spPr>
          <a:xfrm>
            <a:off x="-1" y="-1"/>
            <a:ext cx="11389489" cy="47456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b="1" dirty="0">
                <a:latin typeface="+mn-lt"/>
              </a:rPr>
              <a:t>Roadmap for today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15BBB2F-74FE-F94E-8BE9-969D99D8DAEC}"/>
              </a:ext>
            </a:extLst>
          </p:cNvPr>
          <p:cNvSpPr/>
          <p:nvPr/>
        </p:nvSpPr>
        <p:spPr>
          <a:xfrm>
            <a:off x="551543" y="1669967"/>
            <a:ext cx="3526970" cy="1200329"/>
          </a:xfrm>
          <a:prstGeom prst="rect">
            <a:avLst/>
          </a:prstGeom>
          <a:ln w="2540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2400" b="1" dirty="0"/>
              <a:t>How we make electricity</a:t>
            </a:r>
            <a:r>
              <a:rPr lang="en-US" sz="2400" dirty="0"/>
              <a:t> from burning fossil fuels (or anything else)</a:t>
            </a:r>
            <a:endParaRPr lang="en-US" sz="2400" b="1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8BA58D8-A1EE-0346-B2AD-1C421505D273}"/>
              </a:ext>
            </a:extLst>
          </p:cNvPr>
          <p:cNvSpPr/>
          <p:nvPr/>
        </p:nvSpPr>
        <p:spPr>
          <a:xfrm>
            <a:off x="447230" y="3927204"/>
            <a:ext cx="3735597" cy="1569660"/>
          </a:xfrm>
          <a:prstGeom prst="rect">
            <a:avLst/>
          </a:prstGeom>
          <a:ln w="2540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2400" b="1" dirty="0"/>
              <a:t>How we refine </a:t>
            </a:r>
            <a:r>
              <a:rPr lang="en-US" sz="2400" dirty="0"/>
              <a:t>the oil we extract from the ground (for burning, and also to make plastics)</a:t>
            </a:r>
            <a:endParaRPr lang="en-US" sz="2400" b="1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FD41884-D40F-A344-AA42-7D4F2FD817DA}"/>
              </a:ext>
            </a:extLst>
          </p:cNvPr>
          <p:cNvSpPr/>
          <p:nvPr/>
        </p:nvSpPr>
        <p:spPr>
          <a:xfrm>
            <a:off x="4837983" y="512148"/>
            <a:ext cx="3045839" cy="830997"/>
          </a:xfrm>
          <a:prstGeom prst="rect">
            <a:avLst/>
          </a:prstGeom>
          <a:ln w="2540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</a:rPr>
              <a:t>Forms</a:t>
            </a:r>
            <a:r>
              <a:rPr lang="en-US" sz="2400" dirty="0">
                <a:solidFill>
                  <a:schemeClr val="accent1"/>
                </a:solidFill>
              </a:rPr>
              <a:t> of fossil fuels (coal, oil, gas)</a:t>
            </a:r>
            <a:endParaRPr lang="en-US" sz="2400" b="1" dirty="0">
              <a:solidFill>
                <a:schemeClr val="accent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DADBF08-366A-3E43-927F-B578C90DEAA0}"/>
              </a:ext>
            </a:extLst>
          </p:cNvPr>
          <p:cNvSpPr/>
          <p:nvPr/>
        </p:nvSpPr>
        <p:spPr>
          <a:xfrm>
            <a:off x="5295228" y="5354125"/>
            <a:ext cx="3501532" cy="830997"/>
          </a:xfrm>
          <a:prstGeom prst="rect">
            <a:avLst/>
          </a:prstGeom>
          <a:ln w="2540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2400" b="1" dirty="0"/>
              <a:t>How we extract</a:t>
            </a:r>
            <a:r>
              <a:rPr lang="en-US" sz="2400" dirty="0"/>
              <a:t> fossil fuels from the ground</a:t>
            </a:r>
            <a:endParaRPr lang="en-US" sz="2400" b="1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69AC351-8203-3942-97B0-AE985C5D9B6C}"/>
              </a:ext>
            </a:extLst>
          </p:cNvPr>
          <p:cNvSpPr/>
          <p:nvPr/>
        </p:nvSpPr>
        <p:spPr>
          <a:xfrm>
            <a:off x="8103845" y="3096207"/>
            <a:ext cx="3735597" cy="830997"/>
          </a:xfrm>
          <a:prstGeom prst="rect">
            <a:avLst/>
          </a:prstGeom>
          <a:ln w="2540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2400" dirty="0"/>
              <a:t>What </a:t>
            </a:r>
            <a:r>
              <a:rPr lang="en-US" sz="2400" b="1" dirty="0"/>
              <a:t>burning</a:t>
            </a:r>
            <a:r>
              <a:rPr lang="en-US" sz="2400" dirty="0"/>
              <a:t> has to do with </a:t>
            </a:r>
            <a:r>
              <a:rPr lang="en-US" sz="2400" b="1" dirty="0"/>
              <a:t>chemical</a:t>
            </a:r>
            <a:r>
              <a:rPr lang="en-US" sz="2400" dirty="0"/>
              <a:t> </a:t>
            </a:r>
            <a:r>
              <a:rPr lang="en-US" sz="2400" b="1" dirty="0"/>
              <a:t>bonds</a:t>
            </a:r>
          </a:p>
        </p:txBody>
      </p:sp>
    </p:spTree>
    <p:extLst>
      <p:ext uri="{BB962C8B-B14F-4D97-AF65-F5344CB8AC3E}">
        <p14:creationId xmlns:p14="http://schemas.microsoft.com/office/powerpoint/2010/main" val="34705417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5604AEAE-427D-0346-A396-59BF277FEDFE}"/>
              </a:ext>
            </a:extLst>
          </p:cNvPr>
          <p:cNvSpPr txBox="1">
            <a:spLocks/>
          </p:cNvSpPr>
          <p:nvPr/>
        </p:nvSpPr>
        <p:spPr>
          <a:xfrm>
            <a:off x="0" y="91440"/>
            <a:ext cx="12192000" cy="542611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b="1" dirty="0">
                <a:latin typeface="+mn-lt"/>
              </a:rPr>
              <a:t>Fuel categories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16AB49-90E1-1341-B185-81DE7FB73F24}"/>
              </a:ext>
            </a:extLst>
          </p:cNvPr>
          <p:cNvSpPr txBox="1"/>
          <p:nvPr/>
        </p:nvSpPr>
        <p:spPr>
          <a:xfrm>
            <a:off x="94762" y="888275"/>
            <a:ext cx="493776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400" dirty="0"/>
              <a:t>Hydrocarbon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400" dirty="0"/>
              <a:t>Alcohol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rgbClr val="7030A0"/>
                </a:solidFill>
              </a:rPr>
              <a:t>Sugar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400" dirty="0"/>
              <a:t>Acid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400" dirty="0"/>
              <a:t>Ester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F5E05B4-EC06-2C44-AB5B-49ED22EBFF8C}"/>
              </a:ext>
            </a:extLst>
          </p:cNvPr>
          <p:cNvSpPr txBox="1"/>
          <p:nvPr/>
        </p:nvSpPr>
        <p:spPr>
          <a:xfrm>
            <a:off x="3229886" y="5897760"/>
            <a:ext cx="80554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Hydrocarbon, C-OH groups, and a C=O group</a:t>
            </a:r>
          </a:p>
          <a:p>
            <a:r>
              <a:rPr lang="en-US" sz="2400" dirty="0"/>
              <a:t>Taste sweet, stored in plant tissue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4473BB-B38C-C34E-B66A-41FB6BA0EF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6161" y="1018571"/>
            <a:ext cx="4826513" cy="312235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D9C95DE-1935-3149-B01B-2B8ACDBB689F}"/>
              </a:ext>
            </a:extLst>
          </p:cNvPr>
          <p:cNvSpPr txBox="1"/>
          <p:nvPr/>
        </p:nvSpPr>
        <p:spPr>
          <a:xfrm>
            <a:off x="8322197" y="1626938"/>
            <a:ext cx="21306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Glucose</a:t>
            </a:r>
          </a:p>
        </p:txBody>
      </p:sp>
    </p:spTree>
    <p:extLst>
      <p:ext uri="{BB962C8B-B14F-4D97-AF65-F5344CB8AC3E}">
        <p14:creationId xmlns:p14="http://schemas.microsoft.com/office/powerpoint/2010/main" val="16740363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5604AEAE-427D-0346-A396-59BF277FEDFE}"/>
              </a:ext>
            </a:extLst>
          </p:cNvPr>
          <p:cNvSpPr txBox="1">
            <a:spLocks/>
          </p:cNvSpPr>
          <p:nvPr/>
        </p:nvSpPr>
        <p:spPr>
          <a:xfrm>
            <a:off x="0" y="91440"/>
            <a:ext cx="12192000" cy="542611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b="1" dirty="0">
                <a:latin typeface="+mn-lt"/>
              </a:rPr>
              <a:t>Fuel categories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16AB49-90E1-1341-B185-81DE7FB73F24}"/>
              </a:ext>
            </a:extLst>
          </p:cNvPr>
          <p:cNvSpPr txBox="1"/>
          <p:nvPr/>
        </p:nvSpPr>
        <p:spPr>
          <a:xfrm>
            <a:off x="94762" y="888275"/>
            <a:ext cx="493776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400" dirty="0"/>
              <a:t>Hydrocarbon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400" dirty="0"/>
              <a:t>Alcohol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400" dirty="0"/>
              <a:t>Sugar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rgbClr val="7030A0"/>
                </a:solidFill>
              </a:rPr>
              <a:t>Acid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400" dirty="0"/>
              <a:t>Ester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F5E05B4-EC06-2C44-AB5B-49ED22EBFF8C}"/>
              </a:ext>
            </a:extLst>
          </p:cNvPr>
          <p:cNvSpPr txBox="1"/>
          <p:nvPr/>
        </p:nvSpPr>
        <p:spPr>
          <a:xfrm>
            <a:off x="3229886" y="5897760"/>
            <a:ext cx="80554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Hydrocarbon, with C-OH and C=O </a:t>
            </a:r>
            <a:r>
              <a:rPr lang="en-US" sz="2400" b="1" dirty="0"/>
              <a:t>on the same carbon</a:t>
            </a:r>
          </a:p>
          <a:p>
            <a:r>
              <a:rPr lang="en-US" sz="2400" dirty="0"/>
              <a:t>Taste sour, stored in plant tissue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0392BB-165E-C94D-824D-EAF1035D62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1867" y="1447801"/>
            <a:ext cx="3007782" cy="23519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8C325C1-15A4-1B41-90F5-E96334FC7DB2}"/>
              </a:ext>
            </a:extLst>
          </p:cNvPr>
          <p:cNvSpPr txBox="1"/>
          <p:nvPr/>
        </p:nvSpPr>
        <p:spPr>
          <a:xfrm>
            <a:off x="7755037" y="3988173"/>
            <a:ext cx="35302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Ethanoic acid</a:t>
            </a:r>
          </a:p>
          <a:p>
            <a:r>
              <a:rPr lang="en-US" sz="2400" dirty="0"/>
              <a:t>(active ingredient in </a:t>
            </a:r>
            <a:r>
              <a:rPr lang="en-US" sz="2400" b="1" dirty="0"/>
              <a:t>vinegar</a:t>
            </a:r>
            <a:r>
              <a:rPr lang="en-US" sz="2400" dirty="0"/>
              <a:t>, AKA </a:t>
            </a:r>
            <a:r>
              <a:rPr lang="en-US" sz="2400" b="1" dirty="0"/>
              <a:t>acetic acid</a:t>
            </a:r>
            <a:r>
              <a:rPr lang="en-US" sz="2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7217499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5604AEAE-427D-0346-A396-59BF277FEDFE}"/>
              </a:ext>
            </a:extLst>
          </p:cNvPr>
          <p:cNvSpPr txBox="1">
            <a:spLocks/>
          </p:cNvSpPr>
          <p:nvPr/>
        </p:nvSpPr>
        <p:spPr>
          <a:xfrm>
            <a:off x="0" y="91440"/>
            <a:ext cx="12192000" cy="542611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b="1" dirty="0">
                <a:latin typeface="+mn-lt"/>
              </a:rPr>
              <a:t>Fuel categories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16AB49-90E1-1341-B185-81DE7FB73F24}"/>
              </a:ext>
            </a:extLst>
          </p:cNvPr>
          <p:cNvSpPr txBox="1"/>
          <p:nvPr/>
        </p:nvSpPr>
        <p:spPr>
          <a:xfrm>
            <a:off x="94762" y="888275"/>
            <a:ext cx="493776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400" dirty="0"/>
              <a:t>Hydrocarbon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400" dirty="0"/>
              <a:t>Alcohol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400" dirty="0"/>
              <a:t>Sugar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rgbClr val="7030A0"/>
                </a:solidFill>
              </a:rPr>
              <a:t>Acid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400" dirty="0"/>
              <a:t>Ester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F5E05B4-EC06-2C44-AB5B-49ED22EBFF8C}"/>
              </a:ext>
            </a:extLst>
          </p:cNvPr>
          <p:cNvSpPr txBox="1"/>
          <p:nvPr/>
        </p:nvSpPr>
        <p:spPr>
          <a:xfrm>
            <a:off x="3229886" y="5897760"/>
            <a:ext cx="80554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Hydrocarbon, with C-OH and C=O </a:t>
            </a:r>
            <a:r>
              <a:rPr lang="en-US" sz="2400" b="1" dirty="0"/>
              <a:t>on the same carbon</a:t>
            </a:r>
          </a:p>
          <a:p>
            <a:r>
              <a:rPr lang="en-US" sz="2400" dirty="0"/>
              <a:t>Taste sour, stored in plant tissue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A05329A-3D95-BD4D-97BC-FBA28D04CB9C}"/>
              </a:ext>
            </a:extLst>
          </p:cNvPr>
          <p:cNvGrpSpPr/>
          <p:nvPr/>
        </p:nvGrpSpPr>
        <p:grpSpPr>
          <a:xfrm>
            <a:off x="3131765" y="1272272"/>
            <a:ext cx="8055429" cy="3177566"/>
            <a:chOff x="3131765" y="1272272"/>
            <a:chExt cx="8055429" cy="317756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BAA95DF-4BBE-0549-BAFC-182473E317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31765" y="1272272"/>
              <a:ext cx="8055429" cy="2946733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586845C-824E-7548-A2A8-4921EE6578E0}"/>
                </a:ext>
              </a:extLst>
            </p:cNvPr>
            <p:cNvSpPr txBox="1"/>
            <p:nvPr/>
          </p:nvSpPr>
          <p:spPr>
            <a:xfrm>
              <a:off x="7755038" y="3988173"/>
              <a:ext cx="213069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Decanoic acid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521762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7967012-508C-4E43-BA46-7AFA7FE777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2102" y="1303056"/>
            <a:ext cx="8274756" cy="3133542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5604AEAE-427D-0346-A396-59BF277FEDFE}"/>
              </a:ext>
            </a:extLst>
          </p:cNvPr>
          <p:cNvSpPr txBox="1">
            <a:spLocks/>
          </p:cNvSpPr>
          <p:nvPr/>
        </p:nvSpPr>
        <p:spPr>
          <a:xfrm>
            <a:off x="0" y="91440"/>
            <a:ext cx="12192000" cy="542611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b="1" dirty="0">
                <a:latin typeface="+mn-lt"/>
              </a:rPr>
              <a:t>Fuel categories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16AB49-90E1-1341-B185-81DE7FB73F24}"/>
              </a:ext>
            </a:extLst>
          </p:cNvPr>
          <p:cNvSpPr txBox="1"/>
          <p:nvPr/>
        </p:nvSpPr>
        <p:spPr>
          <a:xfrm>
            <a:off x="94762" y="888275"/>
            <a:ext cx="493776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400" dirty="0"/>
              <a:t>Hydrocarbon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400" dirty="0"/>
              <a:t>Alcohol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400" dirty="0"/>
              <a:t>Sugar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400" dirty="0"/>
              <a:t>Acid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rgbClr val="7030A0"/>
                </a:solidFill>
              </a:rPr>
              <a:t>Ester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F5E05B4-EC06-2C44-AB5B-49ED22EBFF8C}"/>
              </a:ext>
            </a:extLst>
          </p:cNvPr>
          <p:cNvSpPr txBox="1"/>
          <p:nvPr/>
        </p:nvSpPr>
        <p:spPr>
          <a:xfrm>
            <a:off x="3229886" y="5897760"/>
            <a:ext cx="80554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Like an acid, but with O-CH</a:t>
            </a:r>
            <a:r>
              <a:rPr lang="en-US" sz="2400" baseline="-25000" dirty="0"/>
              <a:t>3</a:t>
            </a:r>
            <a:r>
              <a:rPr lang="en-US" sz="2400" dirty="0"/>
              <a:t> instead of O-H</a:t>
            </a:r>
            <a:endParaRPr lang="en-US" sz="2400" b="1" dirty="0"/>
          </a:p>
          <a:p>
            <a:r>
              <a:rPr lang="en-US" sz="2400" dirty="0"/>
              <a:t>Smell sweet (flowers)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1C2749-0656-174A-84C5-279DCA7853F0}"/>
              </a:ext>
            </a:extLst>
          </p:cNvPr>
          <p:cNvSpPr txBox="1"/>
          <p:nvPr/>
        </p:nvSpPr>
        <p:spPr>
          <a:xfrm>
            <a:off x="6490682" y="4067195"/>
            <a:ext cx="29862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Methyl decanoate</a:t>
            </a:r>
          </a:p>
        </p:txBody>
      </p:sp>
    </p:spTree>
    <p:extLst>
      <p:ext uri="{BB962C8B-B14F-4D97-AF65-F5344CB8AC3E}">
        <p14:creationId xmlns:p14="http://schemas.microsoft.com/office/powerpoint/2010/main" val="18653106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CB48F39-9E92-344C-BF5D-B561A5742B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9956" y="1106312"/>
            <a:ext cx="8420590" cy="3041167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5604AEAE-427D-0346-A396-59BF277FEDFE}"/>
              </a:ext>
            </a:extLst>
          </p:cNvPr>
          <p:cNvSpPr txBox="1">
            <a:spLocks/>
          </p:cNvSpPr>
          <p:nvPr/>
        </p:nvSpPr>
        <p:spPr>
          <a:xfrm>
            <a:off x="0" y="91440"/>
            <a:ext cx="12192000" cy="542611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b="1" dirty="0">
                <a:latin typeface="+mn-lt"/>
              </a:rPr>
              <a:t>Fuel categories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16AB49-90E1-1341-B185-81DE7FB73F24}"/>
              </a:ext>
            </a:extLst>
          </p:cNvPr>
          <p:cNvSpPr txBox="1"/>
          <p:nvPr/>
        </p:nvSpPr>
        <p:spPr>
          <a:xfrm>
            <a:off x="94762" y="888275"/>
            <a:ext cx="493776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400" dirty="0"/>
              <a:t>Hydrocarbon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400" dirty="0"/>
              <a:t>Alcohol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400" dirty="0"/>
              <a:t>Sugar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400" dirty="0"/>
              <a:t>Acid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rgbClr val="7030A0"/>
                </a:solidFill>
              </a:rPr>
              <a:t>Ester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F5E05B4-EC06-2C44-AB5B-49ED22EBFF8C}"/>
              </a:ext>
            </a:extLst>
          </p:cNvPr>
          <p:cNvSpPr txBox="1"/>
          <p:nvPr/>
        </p:nvSpPr>
        <p:spPr>
          <a:xfrm>
            <a:off x="3229886" y="5897760"/>
            <a:ext cx="80554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Like an acid, but with O-CH</a:t>
            </a:r>
            <a:r>
              <a:rPr lang="en-US" sz="2400" baseline="-25000" dirty="0"/>
              <a:t>2</a:t>
            </a:r>
            <a:r>
              <a:rPr lang="en-US" sz="2400" dirty="0"/>
              <a:t>CH</a:t>
            </a:r>
            <a:r>
              <a:rPr lang="en-US" sz="2400" baseline="-25000" dirty="0"/>
              <a:t>3</a:t>
            </a:r>
            <a:r>
              <a:rPr lang="en-US" sz="2400" dirty="0"/>
              <a:t> instead of O-H</a:t>
            </a:r>
            <a:endParaRPr lang="en-US" sz="2400" b="1" dirty="0"/>
          </a:p>
          <a:p>
            <a:r>
              <a:rPr lang="en-US" sz="2400" dirty="0"/>
              <a:t>Smell sweet (flowers)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1C2749-0656-174A-84C5-279DCA7853F0}"/>
              </a:ext>
            </a:extLst>
          </p:cNvPr>
          <p:cNvSpPr txBox="1"/>
          <p:nvPr/>
        </p:nvSpPr>
        <p:spPr>
          <a:xfrm>
            <a:off x="6490682" y="4067195"/>
            <a:ext cx="29862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Ethyl decanoate</a:t>
            </a:r>
          </a:p>
        </p:txBody>
      </p:sp>
    </p:spTree>
    <p:extLst>
      <p:ext uri="{BB962C8B-B14F-4D97-AF65-F5344CB8AC3E}">
        <p14:creationId xmlns:p14="http://schemas.microsoft.com/office/powerpoint/2010/main" val="39917828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5604AEAE-427D-0346-A396-59BF277FEDFE}"/>
              </a:ext>
            </a:extLst>
          </p:cNvPr>
          <p:cNvSpPr txBox="1">
            <a:spLocks/>
          </p:cNvSpPr>
          <p:nvPr/>
        </p:nvSpPr>
        <p:spPr>
          <a:xfrm>
            <a:off x="-1" y="-1"/>
            <a:ext cx="11389489" cy="47456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b="1" dirty="0">
                <a:latin typeface="+mn-lt"/>
              </a:rPr>
              <a:t>Roadmap for today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15BBB2F-74FE-F94E-8BE9-969D99D8DAEC}"/>
              </a:ext>
            </a:extLst>
          </p:cNvPr>
          <p:cNvSpPr/>
          <p:nvPr/>
        </p:nvSpPr>
        <p:spPr>
          <a:xfrm>
            <a:off x="551543" y="1669967"/>
            <a:ext cx="3526970" cy="1200329"/>
          </a:xfrm>
          <a:prstGeom prst="rect">
            <a:avLst/>
          </a:prstGeom>
          <a:ln w="2540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</a:rPr>
              <a:t>How we make electricity</a:t>
            </a:r>
            <a:r>
              <a:rPr lang="en-US" sz="2400" dirty="0">
                <a:solidFill>
                  <a:schemeClr val="accent1"/>
                </a:solidFill>
              </a:rPr>
              <a:t> from burning fossil fuels (or anything else)</a:t>
            </a:r>
            <a:endParaRPr lang="en-US" sz="2400" b="1" dirty="0">
              <a:solidFill>
                <a:schemeClr val="accent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8BA58D8-A1EE-0346-B2AD-1C421505D273}"/>
              </a:ext>
            </a:extLst>
          </p:cNvPr>
          <p:cNvSpPr/>
          <p:nvPr/>
        </p:nvSpPr>
        <p:spPr>
          <a:xfrm>
            <a:off x="447230" y="3927204"/>
            <a:ext cx="3735597" cy="1569660"/>
          </a:xfrm>
          <a:prstGeom prst="rect">
            <a:avLst/>
          </a:prstGeom>
          <a:ln w="2540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2400" b="1" dirty="0"/>
              <a:t>How we refine </a:t>
            </a:r>
            <a:r>
              <a:rPr lang="en-US" sz="2400" dirty="0"/>
              <a:t>the oil we extract from the ground (for burning, and also to make plastics)</a:t>
            </a:r>
            <a:endParaRPr lang="en-US" sz="2400" b="1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FD41884-D40F-A344-AA42-7D4F2FD817DA}"/>
              </a:ext>
            </a:extLst>
          </p:cNvPr>
          <p:cNvSpPr/>
          <p:nvPr/>
        </p:nvSpPr>
        <p:spPr>
          <a:xfrm>
            <a:off x="4837983" y="512148"/>
            <a:ext cx="3045839" cy="830997"/>
          </a:xfrm>
          <a:prstGeom prst="rect">
            <a:avLst/>
          </a:prstGeom>
          <a:ln w="2540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2400" b="1" dirty="0"/>
              <a:t>Forms</a:t>
            </a:r>
            <a:r>
              <a:rPr lang="en-US" sz="2400" dirty="0"/>
              <a:t> of fossil fuels (coal, oil, gas)</a:t>
            </a:r>
            <a:endParaRPr lang="en-US" sz="2400" b="1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DADBF08-366A-3E43-927F-B578C90DEAA0}"/>
              </a:ext>
            </a:extLst>
          </p:cNvPr>
          <p:cNvSpPr/>
          <p:nvPr/>
        </p:nvSpPr>
        <p:spPr>
          <a:xfrm>
            <a:off x="5295228" y="5354125"/>
            <a:ext cx="3501532" cy="830997"/>
          </a:xfrm>
          <a:prstGeom prst="rect">
            <a:avLst/>
          </a:prstGeom>
          <a:ln w="2540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2400" b="1" dirty="0"/>
              <a:t>How we extract</a:t>
            </a:r>
            <a:r>
              <a:rPr lang="en-US" sz="2400" dirty="0"/>
              <a:t> fossil fuels from the ground</a:t>
            </a:r>
            <a:endParaRPr lang="en-US" sz="2400" b="1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69AC351-8203-3942-97B0-AE985C5D9B6C}"/>
              </a:ext>
            </a:extLst>
          </p:cNvPr>
          <p:cNvSpPr/>
          <p:nvPr/>
        </p:nvSpPr>
        <p:spPr>
          <a:xfrm>
            <a:off x="8103845" y="3096207"/>
            <a:ext cx="3735597" cy="830997"/>
          </a:xfrm>
          <a:prstGeom prst="rect">
            <a:avLst/>
          </a:prstGeom>
          <a:ln w="2540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2400" dirty="0"/>
              <a:t>What </a:t>
            </a:r>
            <a:r>
              <a:rPr lang="en-US" sz="2400" b="1" dirty="0"/>
              <a:t>burning</a:t>
            </a:r>
            <a:r>
              <a:rPr lang="en-US" sz="2400" dirty="0"/>
              <a:t> has to do with </a:t>
            </a:r>
            <a:r>
              <a:rPr lang="en-US" sz="2400" b="1" dirty="0"/>
              <a:t>chemical</a:t>
            </a:r>
            <a:r>
              <a:rPr lang="en-US" sz="2400" dirty="0"/>
              <a:t> </a:t>
            </a:r>
            <a:r>
              <a:rPr lang="en-US" sz="2400" b="1" dirty="0"/>
              <a:t>bonds</a:t>
            </a:r>
          </a:p>
        </p:txBody>
      </p:sp>
    </p:spTree>
    <p:extLst>
      <p:ext uri="{BB962C8B-B14F-4D97-AF65-F5344CB8AC3E}">
        <p14:creationId xmlns:p14="http://schemas.microsoft.com/office/powerpoint/2010/main" val="23532398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60B447F-D081-3C4F-9DA1-25BEDB3E31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2648" y="20517"/>
            <a:ext cx="9379352" cy="6788253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5604AEAE-427D-0346-A396-59BF277FEDFE}"/>
              </a:ext>
            </a:extLst>
          </p:cNvPr>
          <p:cNvSpPr txBox="1">
            <a:spLocks/>
          </p:cNvSpPr>
          <p:nvPr/>
        </p:nvSpPr>
        <p:spPr>
          <a:xfrm>
            <a:off x="0" y="-1"/>
            <a:ext cx="3900668" cy="120376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b="1" dirty="0">
                <a:latin typeface="+mn-lt"/>
              </a:rPr>
              <a:t>Architecture of a coal-fired electric power plant</a:t>
            </a:r>
          </a:p>
        </p:txBody>
      </p:sp>
    </p:spTree>
    <p:extLst>
      <p:ext uri="{BB962C8B-B14F-4D97-AF65-F5344CB8AC3E}">
        <p14:creationId xmlns:p14="http://schemas.microsoft.com/office/powerpoint/2010/main" val="3387176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2E819DF-33CD-424C-941E-75F94F6E59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1561"/>
          <a:stretch/>
        </p:blipFill>
        <p:spPr>
          <a:xfrm>
            <a:off x="1307938" y="118555"/>
            <a:ext cx="10620621" cy="5622488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5604AEAE-427D-0346-A396-59BF277FEDFE}"/>
              </a:ext>
            </a:extLst>
          </p:cNvPr>
          <p:cNvSpPr txBox="1">
            <a:spLocks/>
          </p:cNvSpPr>
          <p:nvPr/>
        </p:nvSpPr>
        <p:spPr>
          <a:xfrm>
            <a:off x="0" y="-1"/>
            <a:ext cx="3900668" cy="120376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b="1" dirty="0">
                <a:latin typeface="+mn-lt"/>
              </a:rPr>
              <a:t>Architecture of a coal-fired electric power plant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912512-2C3F-F04D-8008-780B44D25E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412" y="5792382"/>
            <a:ext cx="9016035" cy="947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9271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5D8B402-2ECB-4B4D-98A9-7832EB1A37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1561"/>
          <a:stretch/>
        </p:blipFill>
        <p:spPr>
          <a:xfrm>
            <a:off x="1307938" y="118555"/>
            <a:ext cx="10620621" cy="562248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4954359-DA9F-8443-B9AC-826344F9A7E3}"/>
              </a:ext>
            </a:extLst>
          </p:cNvPr>
          <p:cNvSpPr txBox="1"/>
          <p:nvPr/>
        </p:nvSpPr>
        <p:spPr>
          <a:xfrm>
            <a:off x="292586" y="4984599"/>
            <a:ext cx="655127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Heating by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Burning coal/oil/gas, </a:t>
            </a:r>
            <a:r>
              <a:rPr lang="en-US" sz="2400" b="1" dirty="0"/>
              <a:t>or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Controlled fission of nuclear “fuels,” </a:t>
            </a:r>
            <a:r>
              <a:rPr lang="en-US" sz="2400" b="1" dirty="0"/>
              <a:t>or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Concentrating solar energy with mirrors</a:t>
            </a:r>
          </a:p>
        </p:txBody>
      </p:sp>
      <p:sp>
        <p:nvSpPr>
          <p:cNvPr id="6" name="Arc 5">
            <a:extLst>
              <a:ext uri="{FF2B5EF4-FFF2-40B4-BE49-F238E27FC236}">
                <a16:creationId xmlns:a16="http://schemas.microsoft.com/office/drawing/2014/main" id="{F8A0C86A-A24F-6940-8A0F-04E28387A99A}"/>
              </a:ext>
            </a:extLst>
          </p:cNvPr>
          <p:cNvSpPr/>
          <p:nvPr/>
        </p:nvSpPr>
        <p:spPr>
          <a:xfrm flipV="1">
            <a:off x="732197" y="4512149"/>
            <a:ext cx="2566588" cy="765907"/>
          </a:xfrm>
          <a:prstGeom prst="arc">
            <a:avLst>
              <a:gd name="adj1" fmla="val 17264133"/>
              <a:gd name="adj2" fmla="val 21162906"/>
            </a:avLst>
          </a:prstGeom>
          <a:ln w="63500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604AEAE-427D-0346-A396-59BF277FEDFE}"/>
              </a:ext>
            </a:extLst>
          </p:cNvPr>
          <p:cNvSpPr txBox="1">
            <a:spLocks/>
          </p:cNvSpPr>
          <p:nvPr/>
        </p:nvSpPr>
        <p:spPr>
          <a:xfrm>
            <a:off x="-1" y="-1"/>
            <a:ext cx="4953965" cy="121534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b="1" dirty="0">
                <a:latin typeface="+mn-lt"/>
              </a:rPr>
              <a:t>The generality of an electric power plant</a:t>
            </a:r>
          </a:p>
        </p:txBody>
      </p:sp>
    </p:spTree>
    <p:extLst>
      <p:ext uri="{BB962C8B-B14F-4D97-AF65-F5344CB8AC3E}">
        <p14:creationId xmlns:p14="http://schemas.microsoft.com/office/powerpoint/2010/main" val="20876777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5604AEAE-427D-0346-A396-59BF277FEDFE}"/>
              </a:ext>
            </a:extLst>
          </p:cNvPr>
          <p:cNvSpPr txBox="1">
            <a:spLocks/>
          </p:cNvSpPr>
          <p:nvPr/>
        </p:nvSpPr>
        <p:spPr>
          <a:xfrm>
            <a:off x="-1" y="-1"/>
            <a:ext cx="11389489" cy="47456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b="1" dirty="0">
                <a:latin typeface="+mn-lt"/>
              </a:rPr>
              <a:t>Roadmap for today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15BBB2F-74FE-F94E-8BE9-969D99D8DAEC}"/>
              </a:ext>
            </a:extLst>
          </p:cNvPr>
          <p:cNvSpPr/>
          <p:nvPr/>
        </p:nvSpPr>
        <p:spPr>
          <a:xfrm>
            <a:off x="551543" y="1669967"/>
            <a:ext cx="3526970" cy="1200329"/>
          </a:xfrm>
          <a:prstGeom prst="rect">
            <a:avLst/>
          </a:prstGeom>
          <a:ln w="2540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2400" b="1" dirty="0"/>
              <a:t>How we make electricity</a:t>
            </a:r>
            <a:r>
              <a:rPr lang="en-US" sz="2400" dirty="0"/>
              <a:t> from burning fossil fuels (or anything else)</a:t>
            </a:r>
            <a:endParaRPr lang="en-US" sz="2400" b="1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8BA58D8-A1EE-0346-B2AD-1C421505D273}"/>
              </a:ext>
            </a:extLst>
          </p:cNvPr>
          <p:cNvSpPr/>
          <p:nvPr/>
        </p:nvSpPr>
        <p:spPr>
          <a:xfrm>
            <a:off x="447230" y="3927204"/>
            <a:ext cx="3735597" cy="1569660"/>
          </a:xfrm>
          <a:prstGeom prst="rect">
            <a:avLst/>
          </a:prstGeom>
          <a:ln w="2540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</a:rPr>
              <a:t>How we refine </a:t>
            </a:r>
            <a:r>
              <a:rPr lang="en-US" sz="2400" dirty="0">
                <a:solidFill>
                  <a:schemeClr val="accent1"/>
                </a:solidFill>
              </a:rPr>
              <a:t>the oil we extract from the ground (for burning, and also to make plastics)</a:t>
            </a:r>
            <a:endParaRPr lang="en-US" sz="2400" b="1" dirty="0">
              <a:solidFill>
                <a:schemeClr val="accent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FD41884-D40F-A344-AA42-7D4F2FD817DA}"/>
              </a:ext>
            </a:extLst>
          </p:cNvPr>
          <p:cNvSpPr/>
          <p:nvPr/>
        </p:nvSpPr>
        <p:spPr>
          <a:xfrm>
            <a:off x="4837983" y="512148"/>
            <a:ext cx="3045839" cy="830997"/>
          </a:xfrm>
          <a:prstGeom prst="rect">
            <a:avLst/>
          </a:prstGeom>
          <a:ln w="2540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2400" b="1" dirty="0"/>
              <a:t>Forms</a:t>
            </a:r>
            <a:r>
              <a:rPr lang="en-US" sz="2400" dirty="0"/>
              <a:t> of fossil fuels (coal, oil, gas)</a:t>
            </a:r>
            <a:endParaRPr lang="en-US" sz="2400" b="1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DADBF08-366A-3E43-927F-B578C90DEAA0}"/>
              </a:ext>
            </a:extLst>
          </p:cNvPr>
          <p:cNvSpPr/>
          <p:nvPr/>
        </p:nvSpPr>
        <p:spPr>
          <a:xfrm>
            <a:off x="5295228" y="5354125"/>
            <a:ext cx="3501532" cy="830997"/>
          </a:xfrm>
          <a:prstGeom prst="rect">
            <a:avLst/>
          </a:prstGeom>
          <a:ln w="2540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2400" b="1" dirty="0"/>
              <a:t>How we extract</a:t>
            </a:r>
            <a:r>
              <a:rPr lang="en-US" sz="2400" dirty="0"/>
              <a:t> fossil fuels from the ground</a:t>
            </a:r>
            <a:endParaRPr lang="en-US" sz="2400" b="1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69AC351-8203-3942-97B0-AE985C5D9B6C}"/>
              </a:ext>
            </a:extLst>
          </p:cNvPr>
          <p:cNvSpPr/>
          <p:nvPr/>
        </p:nvSpPr>
        <p:spPr>
          <a:xfrm>
            <a:off x="8103845" y="3096207"/>
            <a:ext cx="3735597" cy="830997"/>
          </a:xfrm>
          <a:prstGeom prst="rect">
            <a:avLst/>
          </a:prstGeom>
          <a:ln w="2540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2400" dirty="0"/>
              <a:t>What </a:t>
            </a:r>
            <a:r>
              <a:rPr lang="en-US" sz="2400" b="1" dirty="0"/>
              <a:t>burning</a:t>
            </a:r>
            <a:r>
              <a:rPr lang="en-US" sz="2400" dirty="0"/>
              <a:t> has to do with </a:t>
            </a:r>
            <a:r>
              <a:rPr lang="en-US" sz="2400" b="1" dirty="0"/>
              <a:t>chemical</a:t>
            </a:r>
            <a:r>
              <a:rPr lang="en-US" sz="2400" dirty="0"/>
              <a:t> </a:t>
            </a:r>
            <a:r>
              <a:rPr lang="en-US" sz="2400" b="1" dirty="0"/>
              <a:t>bonds</a:t>
            </a:r>
          </a:p>
        </p:txBody>
      </p:sp>
    </p:spTree>
    <p:extLst>
      <p:ext uri="{BB962C8B-B14F-4D97-AF65-F5344CB8AC3E}">
        <p14:creationId xmlns:p14="http://schemas.microsoft.com/office/powerpoint/2010/main" val="3141535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5604AEAE-427D-0346-A396-59BF277FEDFE}"/>
              </a:ext>
            </a:extLst>
          </p:cNvPr>
          <p:cNvSpPr txBox="1">
            <a:spLocks/>
          </p:cNvSpPr>
          <p:nvPr/>
        </p:nvSpPr>
        <p:spPr>
          <a:xfrm>
            <a:off x="0" y="91440"/>
            <a:ext cx="12192000" cy="542611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b="1" dirty="0">
                <a:latin typeface="+mn-lt"/>
              </a:rPr>
              <a:t>Fuel comparisons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16AB49-90E1-1341-B185-81DE7FB73F24}"/>
              </a:ext>
            </a:extLst>
          </p:cNvPr>
          <p:cNvSpPr txBox="1"/>
          <p:nvPr/>
        </p:nvSpPr>
        <p:spPr>
          <a:xfrm>
            <a:off x="6670579" y="1536174"/>
            <a:ext cx="49377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How are they similar/different? 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400" dirty="0"/>
              <a:t>Number of carbon atoms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400" dirty="0"/>
              <a:t>H–to–C atom ratio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400" dirty="0"/>
              <a:t>Straight or branched?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31FC297-26EE-E841-87EE-698677B1BF85}"/>
              </a:ext>
            </a:extLst>
          </p:cNvPr>
          <p:cNvSpPr/>
          <p:nvPr/>
        </p:nvSpPr>
        <p:spPr>
          <a:xfrm>
            <a:off x="189523" y="982175"/>
            <a:ext cx="7598643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/>
              <a:t>Reports on these molecule comparisons: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400" dirty="0"/>
              <a:t>2,2,4-Trimethylpentane </a:t>
            </a:r>
            <a:r>
              <a:rPr lang="en-US" sz="2400" b="1" dirty="0"/>
              <a:t>vs</a:t>
            </a:r>
            <a:r>
              <a:rPr lang="en-US" sz="2400" dirty="0"/>
              <a:t> n-octane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400" dirty="0"/>
              <a:t>cyclooctane </a:t>
            </a:r>
            <a:r>
              <a:rPr lang="en-US" sz="2400" b="1" dirty="0"/>
              <a:t>vs</a:t>
            </a:r>
            <a:r>
              <a:rPr lang="en-US" sz="2400" dirty="0"/>
              <a:t> n-octane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400" dirty="0"/>
              <a:t>ethanol </a:t>
            </a:r>
            <a:r>
              <a:rPr lang="en-US" sz="2400" b="1" dirty="0"/>
              <a:t>vs</a:t>
            </a:r>
            <a:r>
              <a:rPr lang="en-US" sz="2400" dirty="0"/>
              <a:t> methanol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400" dirty="0"/>
              <a:t>ethanol </a:t>
            </a:r>
            <a:r>
              <a:rPr lang="en-US" sz="2400" b="1" dirty="0"/>
              <a:t>vs</a:t>
            </a:r>
            <a:r>
              <a:rPr lang="en-US" sz="2400" dirty="0"/>
              <a:t> propanol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400" dirty="0"/>
              <a:t>glycerol </a:t>
            </a:r>
            <a:r>
              <a:rPr lang="en-US" sz="2400" b="1" dirty="0"/>
              <a:t>vs</a:t>
            </a:r>
            <a:r>
              <a:rPr lang="en-US" sz="2400" dirty="0"/>
              <a:t> 1,2-Propanediol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400" dirty="0"/>
              <a:t>D-glucose </a:t>
            </a:r>
            <a:r>
              <a:rPr lang="en-US" sz="2400" b="1" dirty="0"/>
              <a:t>vs</a:t>
            </a:r>
            <a:r>
              <a:rPr lang="en-US" sz="2400" dirty="0"/>
              <a:t> fructose</a:t>
            </a:r>
          </a:p>
          <a:p>
            <a:endParaRPr lang="en-US" sz="2400" dirty="0"/>
          </a:p>
          <a:p>
            <a:r>
              <a:rPr lang="en-US" sz="2400" dirty="0"/>
              <a:t>2. I’ll report on these: </a:t>
            </a:r>
            <a:endParaRPr lang="en-US" sz="2400" dirty="0">
              <a:hlinkClick r:id="" action="ppaction://noaction"/>
            </a:endParaRPr>
          </a:p>
          <a:p>
            <a:r>
              <a:rPr lang="en-US" sz="2400" dirty="0">
                <a:hlinkClick r:id="rId2"/>
              </a:rPr>
              <a:t>decanoic acid</a:t>
            </a:r>
            <a:r>
              <a:rPr lang="en-US" sz="2400" dirty="0"/>
              <a:t> </a:t>
            </a:r>
            <a:r>
              <a:rPr lang="en-US" sz="2400" b="1" dirty="0"/>
              <a:t>vs</a:t>
            </a:r>
            <a:r>
              <a:rPr lang="en-US" sz="2400" dirty="0"/>
              <a:t> </a:t>
            </a:r>
            <a:r>
              <a:rPr lang="en-US" sz="2400" dirty="0">
                <a:hlinkClick r:id="rId3"/>
              </a:rPr>
              <a:t>methyl decanoate</a:t>
            </a:r>
            <a:endParaRPr lang="en-US" sz="2400" dirty="0"/>
          </a:p>
          <a:p>
            <a:r>
              <a:rPr lang="en-US" sz="2400" dirty="0">
                <a:hlinkClick r:id="rId4"/>
              </a:rPr>
              <a:t>glycerol</a:t>
            </a:r>
            <a:r>
              <a:rPr lang="en-US" sz="2400" dirty="0"/>
              <a:t> </a:t>
            </a:r>
            <a:r>
              <a:rPr lang="en-US" sz="2400" b="1" dirty="0"/>
              <a:t>vs</a:t>
            </a:r>
            <a:r>
              <a:rPr lang="en-US" sz="2400" dirty="0"/>
              <a:t> </a:t>
            </a:r>
            <a:r>
              <a:rPr lang="en-US" sz="2400" dirty="0">
                <a:hlinkClick r:id="rId5"/>
              </a:rPr>
              <a:t>glyceryl tristearate</a:t>
            </a:r>
            <a:endParaRPr lang="en-US" sz="2400" dirty="0">
              <a:effectLst/>
            </a:endParaRPr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05275C50-928B-124C-AB11-A1E7CA7CE80E}"/>
              </a:ext>
            </a:extLst>
          </p:cNvPr>
          <p:cNvSpPr/>
          <p:nvPr/>
        </p:nvSpPr>
        <p:spPr>
          <a:xfrm>
            <a:off x="5675586" y="1434269"/>
            <a:ext cx="420414" cy="2475189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9185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1ED994A-2839-0D49-9ECD-C47F15B6CC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611" r="12467" b="17469"/>
          <a:stretch/>
        </p:blipFill>
        <p:spPr>
          <a:xfrm>
            <a:off x="277678" y="445973"/>
            <a:ext cx="9340883" cy="617255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5604AEAE-427D-0346-A396-59BF277FEDFE}"/>
              </a:ext>
            </a:extLst>
          </p:cNvPr>
          <p:cNvSpPr txBox="1">
            <a:spLocks/>
          </p:cNvSpPr>
          <p:nvPr/>
        </p:nvSpPr>
        <p:spPr>
          <a:xfrm>
            <a:off x="1" y="50599"/>
            <a:ext cx="5266480" cy="551285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b="1" dirty="0">
                <a:latin typeface="+mn-lt"/>
              </a:rPr>
              <a:t>Refining of crude oil</a:t>
            </a:r>
          </a:p>
        </p:txBody>
      </p:sp>
    </p:spTree>
    <p:extLst>
      <p:ext uri="{BB962C8B-B14F-4D97-AF65-F5344CB8AC3E}">
        <p14:creationId xmlns:p14="http://schemas.microsoft.com/office/powerpoint/2010/main" val="22638862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1ED994A-2839-0D49-9ECD-C47F15B6CC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611" r="12467" b="17469"/>
          <a:stretch/>
        </p:blipFill>
        <p:spPr>
          <a:xfrm>
            <a:off x="277678" y="445973"/>
            <a:ext cx="9340883" cy="617255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5604AEAE-427D-0346-A396-59BF277FEDFE}"/>
              </a:ext>
            </a:extLst>
          </p:cNvPr>
          <p:cNvSpPr txBox="1">
            <a:spLocks/>
          </p:cNvSpPr>
          <p:nvPr/>
        </p:nvSpPr>
        <p:spPr>
          <a:xfrm>
            <a:off x="0" y="50599"/>
            <a:ext cx="4502551" cy="551285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b="1" dirty="0">
                <a:latin typeface="+mn-lt"/>
              </a:rPr>
              <a:t>Crude oil comes in … </a:t>
            </a:r>
          </a:p>
        </p:txBody>
      </p:sp>
      <p:sp>
        <p:nvSpPr>
          <p:cNvPr id="4" name="Down Arrow 3">
            <a:extLst>
              <a:ext uri="{FF2B5EF4-FFF2-40B4-BE49-F238E27FC236}">
                <a16:creationId xmlns:a16="http://schemas.microsoft.com/office/drawing/2014/main" id="{01A83C24-7B4A-1F4D-ACDB-D45E69F8F487}"/>
              </a:ext>
            </a:extLst>
          </p:cNvPr>
          <p:cNvSpPr/>
          <p:nvPr/>
        </p:nvSpPr>
        <p:spPr>
          <a:xfrm rot="14625969">
            <a:off x="1579349" y="3589657"/>
            <a:ext cx="713099" cy="2169137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5294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1ED994A-2839-0D49-9ECD-C47F15B6CC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611" r="12467" b="17469"/>
          <a:stretch/>
        </p:blipFill>
        <p:spPr>
          <a:xfrm>
            <a:off x="277678" y="445973"/>
            <a:ext cx="9340883" cy="617255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5604AEAE-427D-0346-A396-59BF277FEDFE}"/>
              </a:ext>
            </a:extLst>
          </p:cNvPr>
          <p:cNvSpPr txBox="1">
            <a:spLocks/>
          </p:cNvSpPr>
          <p:nvPr/>
        </p:nvSpPr>
        <p:spPr>
          <a:xfrm>
            <a:off x="0" y="50599"/>
            <a:ext cx="8160152" cy="551285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b="1" dirty="0">
                <a:latin typeface="+mn-lt"/>
              </a:rPr>
              <a:t>.. and is refined in distillation towers</a:t>
            </a:r>
          </a:p>
        </p:txBody>
      </p:sp>
      <p:sp>
        <p:nvSpPr>
          <p:cNvPr id="3" name="Donut 2">
            <a:extLst>
              <a:ext uri="{FF2B5EF4-FFF2-40B4-BE49-F238E27FC236}">
                <a16:creationId xmlns:a16="http://schemas.microsoft.com/office/drawing/2014/main" id="{85B9C6B2-A4A3-974F-AC90-4A8D46A6493F}"/>
              </a:ext>
            </a:extLst>
          </p:cNvPr>
          <p:cNvSpPr/>
          <p:nvPr/>
        </p:nvSpPr>
        <p:spPr>
          <a:xfrm>
            <a:off x="4861368" y="1689904"/>
            <a:ext cx="2731624" cy="3229337"/>
          </a:xfrm>
          <a:prstGeom prst="donut">
            <a:avLst>
              <a:gd name="adj" fmla="val 12411"/>
            </a:avLst>
          </a:prstGeom>
          <a:solidFill>
            <a:schemeClr val="accent1">
              <a:alpha val="5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Down Arrow 4">
            <a:extLst>
              <a:ext uri="{FF2B5EF4-FFF2-40B4-BE49-F238E27FC236}">
                <a16:creationId xmlns:a16="http://schemas.microsoft.com/office/drawing/2014/main" id="{911BA3D1-BA22-7743-8E88-FB68E74D95C0}"/>
              </a:ext>
            </a:extLst>
          </p:cNvPr>
          <p:cNvSpPr/>
          <p:nvPr/>
        </p:nvSpPr>
        <p:spPr>
          <a:xfrm rot="14625969">
            <a:off x="1579349" y="3589657"/>
            <a:ext cx="713099" cy="2169137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2194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BFF06B8-487B-924C-A2D8-3DF36C63D2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383"/>
          <a:stretch/>
        </p:blipFill>
        <p:spPr>
          <a:xfrm>
            <a:off x="188780" y="902824"/>
            <a:ext cx="7544679" cy="5486401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5604AEAE-427D-0346-A396-59BF277FEDF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1759878" cy="567159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b="1" dirty="0">
                <a:latin typeface="+mn-lt"/>
              </a:rPr>
              <a:t>What’s distillation? </a:t>
            </a:r>
            <a:endParaRPr lang="en-US" sz="3000" b="1" i="1" dirty="0">
              <a:latin typeface="+mn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6BF933-3A20-F540-AB97-6615A5115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5283" y="1499059"/>
            <a:ext cx="2837800" cy="2691984"/>
          </a:xfrm>
          <a:prstGeom prst="rect">
            <a:avLst/>
          </a:prstGeom>
        </p:spPr>
      </p:pic>
      <p:sp>
        <p:nvSpPr>
          <p:cNvPr id="2" name="Down Arrow 1">
            <a:extLst>
              <a:ext uri="{FF2B5EF4-FFF2-40B4-BE49-F238E27FC236}">
                <a16:creationId xmlns:a16="http://schemas.microsoft.com/office/drawing/2014/main" id="{416D26AC-EA0B-5744-8780-B89B77B98C4A}"/>
              </a:ext>
            </a:extLst>
          </p:cNvPr>
          <p:cNvSpPr/>
          <p:nvPr/>
        </p:nvSpPr>
        <p:spPr>
          <a:xfrm>
            <a:off x="518923" y="3316146"/>
            <a:ext cx="567159" cy="1119851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Down Arrow 5">
            <a:extLst>
              <a:ext uri="{FF2B5EF4-FFF2-40B4-BE49-F238E27FC236}">
                <a16:creationId xmlns:a16="http://schemas.microsoft.com/office/drawing/2014/main" id="{F2D8301A-C0E4-3D41-9BA7-5B5581111295}"/>
              </a:ext>
            </a:extLst>
          </p:cNvPr>
          <p:cNvSpPr/>
          <p:nvPr/>
        </p:nvSpPr>
        <p:spPr>
          <a:xfrm rot="16200000">
            <a:off x="7963607" y="2001546"/>
            <a:ext cx="567159" cy="1119851"/>
          </a:xfrm>
          <a:prstGeom prst="downArrow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Down Arrow 6">
            <a:extLst>
              <a:ext uri="{FF2B5EF4-FFF2-40B4-BE49-F238E27FC236}">
                <a16:creationId xmlns:a16="http://schemas.microsoft.com/office/drawing/2014/main" id="{E9A75044-EB1D-8C43-B2D9-3D607354F33B}"/>
              </a:ext>
            </a:extLst>
          </p:cNvPr>
          <p:cNvSpPr/>
          <p:nvPr/>
        </p:nvSpPr>
        <p:spPr>
          <a:xfrm flipV="1">
            <a:off x="2112370" y="2724963"/>
            <a:ext cx="567159" cy="1151108"/>
          </a:xfrm>
          <a:prstGeom prst="downArrow">
            <a:avLst/>
          </a:prstGeom>
          <a:gradFill>
            <a:gsLst>
              <a:gs pos="0">
                <a:schemeClr val="tx1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9FED66-ADF8-1C4F-AA0A-69A0027C34DE}"/>
              </a:ext>
            </a:extLst>
          </p:cNvPr>
          <p:cNvSpPr txBox="1"/>
          <p:nvPr/>
        </p:nvSpPr>
        <p:spPr>
          <a:xfrm>
            <a:off x="1532240" y="1633801"/>
            <a:ext cx="17274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More volatile components rise higher</a:t>
            </a:r>
          </a:p>
        </p:txBody>
      </p:sp>
    </p:spTree>
    <p:extLst>
      <p:ext uri="{BB962C8B-B14F-4D97-AF65-F5344CB8AC3E}">
        <p14:creationId xmlns:p14="http://schemas.microsoft.com/office/powerpoint/2010/main" val="21161946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8F7D539-57C1-7844-8A1F-7AEF3F61DC28}"/>
              </a:ext>
            </a:extLst>
          </p:cNvPr>
          <p:cNvSpPr txBox="1">
            <a:spLocks/>
          </p:cNvSpPr>
          <p:nvPr/>
        </p:nvSpPr>
        <p:spPr>
          <a:xfrm>
            <a:off x="6715593" y="-1"/>
            <a:ext cx="5476407" cy="1447799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b="1" dirty="0">
                <a:latin typeface="+mn-lt"/>
              </a:rPr>
              <a:t>We can even bust up (“crack”) longer hydrocarbons to make them more useful</a:t>
            </a:r>
            <a:endParaRPr lang="en-US" sz="3000" b="1" i="1" dirty="0">
              <a:latin typeface="+mn-l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C564B60-99E6-0C47-92EC-EB38B296F1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7654"/>
          <a:stretch/>
        </p:blipFill>
        <p:spPr>
          <a:xfrm>
            <a:off x="0" y="4191144"/>
            <a:ext cx="12192000" cy="15433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4B51C8E-9E82-CD4A-A2F6-10DC2D472D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0383"/>
          <a:stretch/>
        </p:blipFill>
        <p:spPr>
          <a:xfrm>
            <a:off x="156024" y="168257"/>
            <a:ext cx="5532112" cy="4022886"/>
          </a:xfrm>
          <a:prstGeom prst="rect">
            <a:avLst/>
          </a:prstGeom>
        </p:spPr>
      </p:pic>
      <p:sp>
        <p:nvSpPr>
          <p:cNvPr id="5" name="Arc 4">
            <a:extLst>
              <a:ext uri="{FF2B5EF4-FFF2-40B4-BE49-F238E27FC236}">
                <a16:creationId xmlns:a16="http://schemas.microsoft.com/office/drawing/2014/main" id="{0E5E32E9-4DB1-5A41-8DEC-161D71524BD3}"/>
              </a:ext>
            </a:extLst>
          </p:cNvPr>
          <p:cNvSpPr/>
          <p:nvPr/>
        </p:nvSpPr>
        <p:spPr>
          <a:xfrm>
            <a:off x="5121237" y="2761937"/>
            <a:ext cx="770386" cy="1334125"/>
          </a:xfrm>
          <a:prstGeom prst="arc">
            <a:avLst>
              <a:gd name="adj1" fmla="val 17393565"/>
              <a:gd name="adj2" fmla="val 5297334"/>
            </a:avLst>
          </a:prstGeom>
          <a:ln w="127000"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c 8">
            <a:extLst>
              <a:ext uri="{FF2B5EF4-FFF2-40B4-BE49-F238E27FC236}">
                <a16:creationId xmlns:a16="http://schemas.microsoft.com/office/drawing/2014/main" id="{B3AD988C-71C7-D64A-B0BE-2BB3E384B3E1}"/>
              </a:ext>
            </a:extLst>
          </p:cNvPr>
          <p:cNvSpPr/>
          <p:nvPr/>
        </p:nvSpPr>
        <p:spPr>
          <a:xfrm flipH="1">
            <a:off x="8048742" y="2959308"/>
            <a:ext cx="770386" cy="1447800"/>
          </a:xfrm>
          <a:prstGeom prst="arc">
            <a:avLst>
              <a:gd name="adj1" fmla="val 5519937"/>
              <a:gd name="adj2" fmla="val 10234661"/>
            </a:avLst>
          </a:prstGeom>
          <a:ln w="127000"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416D5E9-B82F-A44E-9AFB-16B0769A6E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5283" y="1499059"/>
            <a:ext cx="2837800" cy="2691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8167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5604AEAE-427D-0346-A396-59BF277FEDFE}"/>
              </a:ext>
            </a:extLst>
          </p:cNvPr>
          <p:cNvSpPr txBox="1">
            <a:spLocks/>
          </p:cNvSpPr>
          <p:nvPr/>
        </p:nvSpPr>
        <p:spPr>
          <a:xfrm>
            <a:off x="0" y="91440"/>
            <a:ext cx="12192000" cy="542611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b="1" dirty="0">
                <a:latin typeface="+mn-lt"/>
              </a:rPr>
              <a:t>Fuel categories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16AB49-90E1-1341-B185-81DE7FB73F24}"/>
              </a:ext>
            </a:extLst>
          </p:cNvPr>
          <p:cNvSpPr txBox="1"/>
          <p:nvPr/>
        </p:nvSpPr>
        <p:spPr>
          <a:xfrm>
            <a:off x="94762" y="888275"/>
            <a:ext cx="493776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400" dirty="0"/>
              <a:t>Hydrocarbon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400" dirty="0"/>
              <a:t>Alcohol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400" dirty="0"/>
              <a:t>Sugar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400" dirty="0"/>
              <a:t>Acid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400" dirty="0"/>
              <a:t>Ester</a:t>
            </a:r>
          </a:p>
        </p:txBody>
      </p:sp>
    </p:spTree>
    <p:extLst>
      <p:ext uri="{BB962C8B-B14F-4D97-AF65-F5344CB8AC3E}">
        <p14:creationId xmlns:p14="http://schemas.microsoft.com/office/powerpoint/2010/main" val="24182925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5604AEAE-427D-0346-A396-59BF277FEDFE}"/>
              </a:ext>
            </a:extLst>
          </p:cNvPr>
          <p:cNvSpPr txBox="1">
            <a:spLocks/>
          </p:cNvSpPr>
          <p:nvPr/>
        </p:nvSpPr>
        <p:spPr>
          <a:xfrm>
            <a:off x="0" y="91440"/>
            <a:ext cx="12192000" cy="542611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b="1" dirty="0">
                <a:latin typeface="+mn-lt"/>
              </a:rPr>
              <a:t>Fuel categories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16AB49-90E1-1341-B185-81DE7FB73F24}"/>
              </a:ext>
            </a:extLst>
          </p:cNvPr>
          <p:cNvSpPr txBox="1"/>
          <p:nvPr/>
        </p:nvSpPr>
        <p:spPr>
          <a:xfrm>
            <a:off x="94762" y="888275"/>
            <a:ext cx="493776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rgbClr val="7030A0"/>
                </a:solidFill>
              </a:rPr>
              <a:t>Hydrocarbon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400" dirty="0"/>
              <a:t>Alcohol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400" dirty="0"/>
              <a:t>Sugar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400" dirty="0"/>
              <a:t>Acid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400" dirty="0"/>
              <a:t>Ester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CE1E946-65D6-644A-98BF-B691A336B8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2399" y="0"/>
            <a:ext cx="6098903" cy="252807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03315C1-824F-AE40-924B-CA0AEE2A8683}"/>
              </a:ext>
            </a:extLst>
          </p:cNvPr>
          <p:cNvSpPr txBox="1"/>
          <p:nvPr/>
        </p:nvSpPr>
        <p:spPr>
          <a:xfrm>
            <a:off x="3276186" y="5385505"/>
            <a:ext cx="62387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Only carbon and hydrogen</a:t>
            </a:r>
          </a:p>
          <a:p>
            <a:r>
              <a:rPr lang="en-US" sz="2400" dirty="0"/>
              <a:t>Can be linear (n-octane) or branched</a:t>
            </a:r>
          </a:p>
          <a:p>
            <a:r>
              <a:rPr lang="en-US" sz="2400" dirty="0"/>
              <a:t>Different volatilities (tendency to vaporize)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117431-EA9A-4745-8A41-92C65CE404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4000" y="2417250"/>
            <a:ext cx="3779389" cy="26858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250B591-F761-EB4E-B0A8-98CEE2B146AC}"/>
              </a:ext>
            </a:extLst>
          </p:cNvPr>
          <p:cNvSpPr txBox="1"/>
          <p:nvPr/>
        </p:nvSpPr>
        <p:spPr>
          <a:xfrm>
            <a:off x="10061302" y="888275"/>
            <a:ext cx="14630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n-octane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6F0FEB-1551-5440-9A73-EF316CF11E29}"/>
              </a:ext>
            </a:extLst>
          </p:cNvPr>
          <p:cNvSpPr txBox="1"/>
          <p:nvPr/>
        </p:nvSpPr>
        <p:spPr>
          <a:xfrm>
            <a:off x="8598261" y="3653954"/>
            <a:ext cx="31147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2,2,4-trimethylpentane</a:t>
            </a:r>
          </a:p>
        </p:txBody>
      </p:sp>
    </p:spTree>
    <p:extLst>
      <p:ext uri="{BB962C8B-B14F-4D97-AF65-F5344CB8AC3E}">
        <p14:creationId xmlns:p14="http://schemas.microsoft.com/office/powerpoint/2010/main" val="35709728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5604AEAE-427D-0346-A396-59BF277FEDFE}"/>
              </a:ext>
            </a:extLst>
          </p:cNvPr>
          <p:cNvSpPr txBox="1">
            <a:spLocks/>
          </p:cNvSpPr>
          <p:nvPr/>
        </p:nvSpPr>
        <p:spPr>
          <a:xfrm>
            <a:off x="0" y="91440"/>
            <a:ext cx="12192000" cy="542611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b="1" dirty="0">
                <a:latin typeface="+mn-lt"/>
              </a:rPr>
              <a:t>Fuel categories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16AB49-90E1-1341-B185-81DE7FB73F24}"/>
              </a:ext>
            </a:extLst>
          </p:cNvPr>
          <p:cNvSpPr txBox="1"/>
          <p:nvPr/>
        </p:nvSpPr>
        <p:spPr>
          <a:xfrm>
            <a:off x="94762" y="888275"/>
            <a:ext cx="493776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rgbClr val="7030A0"/>
                </a:solidFill>
              </a:rPr>
              <a:t>Hydrocarbon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400" dirty="0"/>
              <a:t>Alcohol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400" dirty="0"/>
              <a:t>Sugar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400" dirty="0"/>
              <a:t>Acid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400" dirty="0"/>
              <a:t>Ester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50B591-F761-EB4E-B0A8-98CEE2B146AC}"/>
              </a:ext>
            </a:extLst>
          </p:cNvPr>
          <p:cNvSpPr txBox="1"/>
          <p:nvPr/>
        </p:nvSpPr>
        <p:spPr>
          <a:xfrm>
            <a:off x="10061302" y="888275"/>
            <a:ext cx="14630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n-octane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6F0FEB-1551-5440-9A73-EF316CF11E29}"/>
              </a:ext>
            </a:extLst>
          </p:cNvPr>
          <p:cNvSpPr txBox="1"/>
          <p:nvPr/>
        </p:nvSpPr>
        <p:spPr>
          <a:xfrm>
            <a:off x="8598261" y="3653954"/>
            <a:ext cx="31147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2,2,4-trimethylpentane</a:t>
            </a:r>
          </a:p>
          <a:p>
            <a:r>
              <a:rPr lang="en-US" sz="2400" dirty="0"/>
              <a:t>(iso-octane)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8FBFC33-6343-2E4F-82C9-D404E6159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0115" y="37399"/>
            <a:ext cx="5445759" cy="25950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F3A2B97-EEC1-5340-9DAE-CD94E03024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0861" y="2794183"/>
            <a:ext cx="3844051" cy="278609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4DCEFEE-C71E-5C44-BFE5-815DBAA7E1C3}"/>
              </a:ext>
            </a:extLst>
          </p:cNvPr>
          <p:cNvSpPr txBox="1"/>
          <p:nvPr/>
        </p:nvSpPr>
        <p:spPr>
          <a:xfrm>
            <a:off x="3276186" y="5385505"/>
            <a:ext cx="62387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Only carbon and hydrogen</a:t>
            </a:r>
          </a:p>
          <a:p>
            <a:r>
              <a:rPr lang="en-US" sz="2400" dirty="0"/>
              <a:t>Can be linear (n-octane) or branched</a:t>
            </a:r>
          </a:p>
          <a:p>
            <a:r>
              <a:rPr lang="en-US" sz="2400" dirty="0"/>
              <a:t>Different volatilities (tendency to vaporize)</a:t>
            </a:r>
          </a:p>
        </p:txBody>
      </p:sp>
    </p:spTree>
    <p:extLst>
      <p:ext uri="{BB962C8B-B14F-4D97-AF65-F5344CB8AC3E}">
        <p14:creationId xmlns:p14="http://schemas.microsoft.com/office/powerpoint/2010/main" val="8703797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5604AEAE-427D-0346-A396-59BF277FEDFE}"/>
              </a:ext>
            </a:extLst>
          </p:cNvPr>
          <p:cNvSpPr txBox="1">
            <a:spLocks/>
          </p:cNvSpPr>
          <p:nvPr/>
        </p:nvSpPr>
        <p:spPr>
          <a:xfrm>
            <a:off x="0" y="91440"/>
            <a:ext cx="12192000" cy="542611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b="1" dirty="0">
                <a:latin typeface="+mn-lt"/>
              </a:rPr>
              <a:t>Fuel categories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16AB49-90E1-1341-B185-81DE7FB73F24}"/>
              </a:ext>
            </a:extLst>
          </p:cNvPr>
          <p:cNvSpPr txBox="1"/>
          <p:nvPr/>
        </p:nvSpPr>
        <p:spPr>
          <a:xfrm>
            <a:off x="94762" y="888275"/>
            <a:ext cx="493776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rgbClr val="7030A0"/>
                </a:solidFill>
              </a:rPr>
              <a:t>Hydrocarbon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400" dirty="0"/>
              <a:t>Alcohol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400" dirty="0"/>
              <a:t>Sugar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400" dirty="0"/>
              <a:t>Acid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400" dirty="0"/>
              <a:t>Ester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50B591-F761-EB4E-B0A8-98CEE2B146AC}"/>
              </a:ext>
            </a:extLst>
          </p:cNvPr>
          <p:cNvSpPr txBox="1"/>
          <p:nvPr/>
        </p:nvSpPr>
        <p:spPr>
          <a:xfrm>
            <a:off x="10061302" y="888275"/>
            <a:ext cx="21306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n-octane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6F0FEB-1551-5440-9A73-EF316CF11E29}"/>
              </a:ext>
            </a:extLst>
          </p:cNvPr>
          <p:cNvSpPr txBox="1"/>
          <p:nvPr/>
        </p:nvSpPr>
        <p:spPr>
          <a:xfrm>
            <a:off x="8598261" y="3653954"/>
            <a:ext cx="31147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2,2,4-trimethylpentane</a:t>
            </a:r>
          </a:p>
          <a:p>
            <a:r>
              <a:rPr lang="en-US" sz="2400" dirty="0"/>
              <a:t>(iso-octane)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9B2AD03-2906-4049-AA06-FED5B9AE9C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0115" y="37399"/>
            <a:ext cx="5445759" cy="259509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BAFBD57-B9C1-FA49-8F61-2A089A3F86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0861" y="2794183"/>
            <a:ext cx="3844051" cy="278609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4DCEFEE-C71E-5C44-BFE5-815DBAA7E1C3}"/>
              </a:ext>
            </a:extLst>
          </p:cNvPr>
          <p:cNvSpPr txBox="1"/>
          <p:nvPr/>
        </p:nvSpPr>
        <p:spPr>
          <a:xfrm>
            <a:off x="3276186" y="5385505"/>
            <a:ext cx="62387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Only carbon and hydrogen</a:t>
            </a:r>
          </a:p>
          <a:p>
            <a:r>
              <a:rPr lang="en-US" sz="2400" dirty="0"/>
              <a:t>Can be linear (n-octane) or branched</a:t>
            </a:r>
          </a:p>
          <a:p>
            <a:r>
              <a:rPr lang="en-US" sz="2400" dirty="0"/>
              <a:t>Different volatilities (tendency to vaporize)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17591C9-64CF-BA4C-9381-1B2F62117D43}"/>
              </a:ext>
            </a:extLst>
          </p:cNvPr>
          <p:cNvSpPr txBox="1"/>
          <p:nvPr/>
        </p:nvSpPr>
        <p:spPr>
          <a:xfrm>
            <a:off x="449943" y="4107543"/>
            <a:ext cx="24819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Which is more volatile? (boils more easily)</a:t>
            </a:r>
          </a:p>
        </p:txBody>
      </p:sp>
    </p:spTree>
    <p:extLst>
      <p:ext uri="{BB962C8B-B14F-4D97-AF65-F5344CB8AC3E}">
        <p14:creationId xmlns:p14="http://schemas.microsoft.com/office/powerpoint/2010/main" val="26891506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5604AEAE-427D-0346-A396-59BF277FEDFE}"/>
              </a:ext>
            </a:extLst>
          </p:cNvPr>
          <p:cNvSpPr txBox="1">
            <a:spLocks/>
          </p:cNvSpPr>
          <p:nvPr/>
        </p:nvSpPr>
        <p:spPr>
          <a:xfrm>
            <a:off x="0" y="91440"/>
            <a:ext cx="12192000" cy="542611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b="1" dirty="0">
                <a:latin typeface="+mn-lt"/>
              </a:rPr>
              <a:t>Fuel categories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16AB49-90E1-1341-B185-81DE7FB73F24}"/>
              </a:ext>
            </a:extLst>
          </p:cNvPr>
          <p:cNvSpPr txBox="1"/>
          <p:nvPr/>
        </p:nvSpPr>
        <p:spPr>
          <a:xfrm>
            <a:off x="94762" y="888275"/>
            <a:ext cx="493776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rgbClr val="7030A0"/>
                </a:solidFill>
              </a:rPr>
              <a:t>Hydrocarbon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400" dirty="0"/>
              <a:t>Alcohol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400" dirty="0"/>
              <a:t>Sugar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400" dirty="0"/>
              <a:t>Acid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400" dirty="0"/>
              <a:t>Ester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50B591-F761-EB4E-B0A8-98CEE2B146AC}"/>
              </a:ext>
            </a:extLst>
          </p:cNvPr>
          <p:cNvSpPr txBox="1"/>
          <p:nvPr/>
        </p:nvSpPr>
        <p:spPr>
          <a:xfrm>
            <a:off x="10061302" y="888275"/>
            <a:ext cx="21306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n-octane</a:t>
            </a:r>
          </a:p>
          <a:p>
            <a:r>
              <a:rPr lang="en-US" sz="2400" dirty="0"/>
              <a:t>Boils at +126 </a:t>
            </a:r>
            <a:r>
              <a:rPr lang="en-US" sz="2400" baseline="30000" dirty="0" err="1"/>
              <a:t>o</a:t>
            </a:r>
            <a:r>
              <a:rPr lang="en-US" sz="2400" dirty="0" err="1"/>
              <a:t>C</a:t>
            </a:r>
            <a:endParaRPr lang="en-US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6F0FEB-1551-5440-9A73-EF316CF11E29}"/>
              </a:ext>
            </a:extLst>
          </p:cNvPr>
          <p:cNvSpPr txBox="1"/>
          <p:nvPr/>
        </p:nvSpPr>
        <p:spPr>
          <a:xfrm>
            <a:off x="8598261" y="3653954"/>
            <a:ext cx="31147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2,2,4-trimethylpentane</a:t>
            </a:r>
          </a:p>
          <a:p>
            <a:r>
              <a:rPr lang="en-US" sz="2400" dirty="0"/>
              <a:t>(iso-octane)</a:t>
            </a:r>
          </a:p>
          <a:p>
            <a:r>
              <a:rPr lang="en-US" sz="2400" dirty="0"/>
              <a:t>Boils at +100 </a:t>
            </a:r>
            <a:r>
              <a:rPr lang="en-US" sz="2400" baseline="30000" dirty="0" err="1"/>
              <a:t>o</a:t>
            </a:r>
            <a:r>
              <a:rPr lang="en-US" sz="2400" dirty="0" err="1"/>
              <a:t>C</a:t>
            </a:r>
            <a:endParaRPr lang="en-US" sz="24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9B2AD03-2906-4049-AA06-FED5B9AE9C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0115" y="37399"/>
            <a:ext cx="5445759" cy="259509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BAFBD57-B9C1-FA49-8F61-2A089A3F86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0861" y="2794183"/>
            <a:ext cx="3844051" cy="278609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4DCEFEE-C71E-5C44-BFE5-815DBAA7E1C3}"/>
              </a:ext>
            </a:extLst>
          </p:cNvPr>
          <p:cNvSpPr txBox="1"/>
          <p:nvPr/>
        </p:nvSpPr>
        <p:spPr>
          <a:xfrm>
            <a:off x="3276186" y="5385505"/>
            <a:ext cx="62387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Only carbon and hydrogen</a:t>
            </a:r>
          </a:p>
          <a:p>
            <a:r>
              <a:rPr lang="en-US" sz="2400" dirty="0"/>
              <a:t>Can be linear (n-octane) or branched</a:t>
            </a:r>
          </a:p>
          <a:p>
            <a:r>
              <a:rPr lang="en-US" sz="2400" dirty="0"/>
              <a:t>Different volatilities (tendency to vaporize)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17591C9-64CF-BA4C-9381-1B2F62117D43}"/>
              </a:ext>
            </a:extLst>
          </p:cNvPr>
          <p:cNvSpPr txBox="1"/>
          <p:nvPr/>
        </p:nvSpPr>
        <p:spPr>
          <a:xfrm>
            <a:off x="449943" y="4107543"/>
            <a:ext cx="24819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Which is more volatile? (boils more easily)</a:t>
            </a:r>
          </a:p>
        </p:txBody>
      </p:sp>
    </p:spTree>
    <p:extLst>
      <p:ext uri="{BB962C8B-B14F-4D97-AF65-F5344CB8AC3E}">
        <p14:creationId xmlns:p14="http://schemas.microsoft.com/office/powerpoint/2010/main" val="5632887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5604AEAE-427D-0346-A396-59BF277FEDFE}"/>
              </a:ext>
            </a:extLst>
          </p:cNvPr>
          <p:cNvSpPr txBox="1">
            <a:spLocks/>
          </p:cNvSpPr>
          <p:nvPr/>
        </p:nvSpPr>
        <p:spPr>
          <a:xfrm>
            <a:off x="0" y="91440"/>
            <a:ext cx="12192000" cy="542611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b="1" dirty="0">
                <a:latin typeface="+mn-lt"/>
              </a:rPr>
              <a:t>Fuel categories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16AB49-90E1-1341-B185-81DE7FB73F24}"/>
              </a:ext>
            </a:extLst>
          </p:cNvPr>
          <p:cNvSpPr txBox="1"/>
          <p:nvPr/>
        </p:nvSpPr>
        <p:spPr>
          <a:xfrm>
            <a:off x="94762" y="888275"/>
            <a:ext cx="493776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rgbClr val="7030A0"/>
                </a:solidFill>
              </a:rPr>
              <a:t>Hydrocarbon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400" dirty="0"/>
              <a:t>Alcohol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400" dirty="0"/>
              <a:t>Sugar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400" dirty="0"/>
              <a:t>Acid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400" dirty="0"/>
              <a:t>Ester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50B591-F761-EB4E-B0A8-98CEE2B146AC}"/>
              </a:ext>
            </a:extLst>
          </p:cNvPr>
          <p:cNvSpPr txBox="1"/>
          <p:nvPr/>
        </p:nvSpPr>
        <p:spPr>
          <a:xfrm>
            <a:off x="10061302" y="888275"/>
            <a:ext cx="21306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n-octane</a:t>
            </a:r>
          </a:p>
          <a:p>
            <a:r>
              <a:rPr lang="en-US" sz="2400" dirty="0"/>
              <a:t>Boils at +126 </a:t>
            </a:r>
            <a:r>
              <a:rPr lang="en-US" sz="2400" baseline="30000" dirty="0" err="1"/>
              <a:t>o</a:t>
            </a:r>
            <a:r>
              <a:rPr lang="en-US" sz="2400" dirty="0" err="1"/>
              <a:t>C</a:t>
            </a:r>
            <a:endParaRPr lang="en-US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6F0FEB-1551-5440-9A73-EF316CF11E29}"/>
              </a:ext>
            </a:extLst>
          </p:cNvPr>
          <p:cNvSpPr txBox="1"/>
          <p:nvPr/>
        </p:nvSpPr>
        <p:spPr>
          <a:xfrm>
            <a:off x="8598261" y="3653954"/>
            <a:ext cx="31147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2,2,4-trimethylpentane</a:t>
            </a:r>
          </a:p>
          <a:p>
            <a:r>
              <a:rPr lang="en-US" sz="2400" dirty="0"/>
              <a:t>(iso-octane)</a:t>
            </a:r>
          </a:p>
          <a:p>
            <a:r>
              <a:rPr lang="en-US" sz="2400" dirty="0"/>
              <a:t>Boils at +100 </a:t>
            </a:r>
            <a:r>
              <a:rPr lang="en-US" sz="2400" baseline="30000" dirty="0" err="1"/>
              <a:t>o</a:t>
            </a:r>
            <a:r>
              <a:rPr lang="en-US" sz="2400" dirty="0" err="1"/>
              <a:t>C</a:t>
            </a:r>
            <a:endParaRPr lang="en-US" sz="24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9B2AD03-2906-4049-AA06-FED5B9AE9C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0115" y="37399"/>
            <a:ext cx="5445759" cy="259509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BAFBD57-B9C1-FA49-8F61-2A089A3F86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0861" y="2794183"/>
            <a:ext cx="3844051" cy="278609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4DCEFEE-C71E-5C44-BFE5-815DBAA7E1C3}"/>
              </a:ext>
            </a:extLst>
          </p:cNvPr>
          <p:cNvSpPr txBox="1"/>
          <p:nvPr/>
        </p:nvSpPr>
        <p:spPr>
          <a:xfrm>
            <a:off x="3276186" y="5385505"/>
            <a:ext cx="62387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Only carbon and hydrogen</a:t>
            </a:r>
          </a:p>
          <a:p>
            <a:r>
              <a:rPr lang="en-US" sz="2400" dirty="0"/>
              <a:t>Can be linear (n-octane) or branched</a:t>
            </a:r>
          </a:p>
          <a:p>
            <a:r>
              <a:rPr lang="en-US" sz="2400" dirty="0"/>
              <a:t>Different volatilities (tendency to vaporize)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17591C9-64CF-BA4C-9381-1B2F62117D43}"/>
              </a:ext>
            </a:extLst>
          </p:cNvPr>
          <p:cNvSpPr txBox="1"/>
          <p:nvPr/>
        </p:nvSpPr>
        <p:spPr>
          <a:xfrm>
            <a:off x="449943" y="4107543"/>
            <a:ext cx="24819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Which is more volatile? (boils more easily)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AC09A9A-DBE4-7D48-BAD2-5171A7154B98}"/>
              </a:ext>
            </a:extLst>
          </p:cNvPr>
          <p:cNvCxnSpPr/>
          <p:nvPr/>
        </p:nvCxnSpPr>
        <p:spPr>
          <a:xfrm flipV="1">
            <a:off x="2714171" y="4107543"/>
            <a:ext cx="1465944" cy="188686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66849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5604AEAE-427D-0346-A396-59BF277FEDFE}"/>
              </a:ext>
            </a:extLst>
          </p:cNvPr>
          <p:cNvSpPr txBox="1">
            <a:spLocks/>
          </p:cNvSpPr>
          <p:nvPr/>
        </p:nvSpPr>
        <p:spPr>
          <a:xfrm>
            <a:off x="0" y="91440"/>
            <a:ext cx="12192000" cy="542611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b="1" dirty="0">
                <a:latin typeface="+mn-lt"/>
              </a:rPr>
              <a:t>Fuel categories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16AB49-90E1-1341-B185-81DE7FB73F24}"/>
              </a:ext>
            </a:extLst>
          </p:cNvPr>
          <p:cNvSpPr txBox="1"/>
          <p:nvPr/>
        </p:nvSpPr>
        <p:spPr>
          <a:xfrm>
            <a:off x="94762" y="888275"/>
            <a:ext cx="493776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400" dirty="0"/>
              <a:t>Hydrocarbon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rgbClr val="7030A0"/>
                </a:solidFill>
              </a:rPr>
              <a:t>Alcohol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400" dirty="0"/>
              <a:t>Sugar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400" dirty="0"/>
              <a:t>Acid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400" dirty="0"/>
              <a:t>Ester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24678BC-81C7-634A-A7D6-F9BD322DAAE9}"/>
              </a:ext>
            </a:extLst>
          </p:cNvPr>
          <p:cNvGrpSpPr/>
          <p:nvPr/>
        </p:nvGrpSpPr>
        <p:grpSpPr>
          <a:xfrm>
            <a:off x="8008563" y="1137290"/>
            <a:ext cx="3921786" cy="2054999"/>
            <a:chOff x="5251242" y="91440"/>
            <a:chExt cx="3921786" cy="2054999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62CB98E6-A4B6-1D4A-B1F1-DAB7BBA1EB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51242" y="91440"/>
              <a:ext cx="2542022" cy="2054999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F196A7A-5020-3941-84E9-54EFDBF68B04}"/>
                </a:ext>
              </a:extLst>
            </p:cNvPr>
            <p:cNvSpPr txBox="1"/>
            <p:nvPr/>
          </p:nvSpPr>
          <p:spPr>
            <a:xfrm>
              <a:off x="7042330" y="788796"/>
              <a:ext cx="213069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Ethanol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D5959E27-E829-BA42-A173-618093E5CFF4}"/>
              </a:ext>
            </a:extLst>
          </p:cNvPr>
          <p:cNvGrpSpPr/>
          <p:nvPr/>
        </p:nvGrpSpPr>
        <p:grpSpPr>
          <a:xfrm>
            <a:off x="3816222" y="417629"/>
            <a:ext cx="3789301" cy="1720462"/>
            <a:chOff x="4682271" y="276826"/>
            <a:chExt cx="3789301" cy="172046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09EB0AE-0F63-7B4F-96DB-C7BE432CB9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82271" y="276826"/>
              <a:ext cx="1658603" cy="1720462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ED08016-5D0E-874A-AD59-A099F72C59BA}"/>
                </a:ext>
              </a:extLst>
            </p:cNvPr>
            <p:cNvSpPr txBox="1"/>
            <p:nvPr/>
          </p:nvSpPr>
          <p:spPr>
            <a:xfrm>
              <a:off x="6340874" y="819437"/>
              <a:ext cx="213069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Methanol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8F5E05B4-EC06-2C44-AB5B-49ED22EBFF8C}"/>
              </a:ext>
            </a:extLst>
          </p:cNvPr>
          <p:cNvSpPr txBox="1"/>
          <p:nvPr/>
        </p:nvSpPr>
        <p:spPr>
          <a:xfrm>
            <a:off x="3229887" y="5897760"/>
            <a:ext cx="62387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Hydrocarbon and a C-OH group</a:t>
            </a:r>
          </a:p>
          <a:p>
            <a:r>
              <a:rPr lang="en-US" sz="2400" dirty="0"/>
              <a:t>OH group can be at multiple locations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10C6A21-2EC7-AC44-9F7F-3596B0942590}"/>
              </a:ext>
            </a:extLst>
          </p:cNvPr>
          <p:cNvGrpSpPr/>
          <p:nvPr/>
        </p:nvGrpSpPr>
        <p:grpSpPr>
          <a:xfrm>
            <a:off x="499533" y="3429000"/>
            <a:ext cx="3487796" cy="2139162"/>
            <a:chOff x="1043543" y="2990398"/>
            <a:chExt cx="3487796" cy="2139162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7B49C7F5-4F94-F849-AF7E-C3A46928CD8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43543" y="2990398"/>
              <a:ext cx="3139895" cy="1976031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C4DD881-A54B-E349-8B31-E75D46447794}"/>
                </a:ext>
              </a:extLst>
            </p:cNvPr>
            <p:cNvSpPr txBox="1"/>
            <p:nvPr/>
          </p:nvSpPr>
          <p:spPr>
            <a:xfrm>
              <a:off x="2400641" y="4667895"/>
              <a:ext cx="213069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Propanol</a:t>
              </a: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A2D7FC46-AB94-C445-A1D1-99141AFC0A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0726" y="3429001"/>
            <a:ext cx="2746532" cy="213916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894FCEB-4438-D44C-9691-038CF406644D}"/>
              </a:ext>
            </a:extLst>
          </p:cNvPr>
          <p:cNvSpPr txBox="1"/>
          <p:nvPr/>
        </p:nvSpPr>
        <p:spPr>
          <a:xfrm>
            <a:off x="8919118" y="4417015"/>
            <a:ext cx="21306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Glycerol</a:t>
            </a:r>
          </a:p>
        </p:txBody>
      </p:sp>
    </p:spTree>
    <p:extLst>
      <p:ext uri="{BB962C8B-B14F-4D97-AF65-F5344CB8AC3E}">
        <p14:creationId xmlns:p14="http://schemas.microsoft.com/office/powerpoint/2010/main" val="37607955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287</TotalTime>
  <Words>708</Words>
  <Application>Microsoft Macintosh PowerPoint</Application>
  <PresentationFormat>Widescreen</PresentationFormat>
  <Paragraphs>177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Arial</vt:lpstr>
      <vt:lpstr>Calibri</vt:lpstr>
      <vt:lpstr>Calibri Light</vt:lpstr>
      <vt:lpstr>Courier New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Steven</dc:creator>
  <cp:lastModifiedBy>Steven</cp:lastModifiedBy>
  <cp:revision>40</cp:revision>
  <dcterms:created xsi:type="dcterms:W3CDTF">2021-04-06T15:44:29Z</dcterms:created>
  <dcterms:modified xsi:type="dcterms:W3CDTF">2022-04-12T17:25:00Z</dcterms:modified>
</cp:coreProperties>
</file>